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6" r:id="rId10"/>
    <p:sldId id="271" r:id="rId11"/>
    <p:sldId id="264" r:id="rId12"/>
    <p:sldId id="267" r:id="rId13"/>
    <p:sldId id="268" r:id="rId14"/>
    <p:sldId id="28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B6FD8-1462-4D27-63F3-EDD75ABC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94DB5B-7BEC-6288-6E15-A0CEDE79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AAB03B-0EE8-D7BE-ACAC-9E06562A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EAFED8-DDDB-E579-FED2-96054D9D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0C4DF9-5F3F-2D47-7F4F-BA3EEFFA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44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CFBB4-2CE8-DE67-9128-4A60CB16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AAE126-0E0E-B44C-77C8-074E8807D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4F8D75-8AEC-6300-DC72-49F12FC9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D835B-A757-4B05-DD46-71C883E2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9F51E-C288-CC74-5FF1-CB6A0D46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4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636F0D-0205-0DCC-0CE7-5F6D35444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6C6DEE-1FA0-4472-8246-14C6F028B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122B8A-6A37-E39C-8328-4501D203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D7899-5B96-B9B3-FEC9-84675E93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93B391-AEBF-811B-D431-A485B5CC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57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875734"/>
            <a:ext cx="12192004" cy="9822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b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Font typeface="Trebuchet MS"/>
              <a:buChar char="●"/>
              <a:defRPr>
                <a:solidFill>
                  <a:srgbClr val="2A3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15600" y="621251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01641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CA55F-590C-CA73-6849-6C02BE79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35C70-44B1-B327-9F1D-40B960521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4B2517-8478-EF8E-1C64-474D7596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3F4D84-52FE-3D74-CC9D-FAF0EEC3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CC23FC-6D77-BBA4-9C7F-FE4B7319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57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DF2FF-846B-94E4-A893-4B857A7D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C0C682-A034-546C-8D6C-659C0219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97D907-77DB-37F8-10E2-DDE1908B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5BB63-ED85-DBF7-2F63-4EE91B90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BC5081-0D5C-4925-B992-34C6F7EE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5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CCBCA-B38F-A5FA-3C1F-E6A7E772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19735-6F23-7853-D951-AAB2880F2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7ED60C-EECC-5DFC-EDC9-EE8C913BE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5C132D-9A1D-CA33-E86B-F94F6CD7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941933-EADD-4683-A89B-193DD2C4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F8FAE0-DD4B-B2C9-BD0D-6D81653A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7F9A0-83C7-DE03-8E88-DF720D60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4B0AB4-B5F8-E283-B8BE-0FED3050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7C8E21-50C8-5570-344B-55C21A4D9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D05605-9BF2-B5B1-D2D4-4C5F920E6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CC2D23-E8CD-F8AA-B1E8-33A1166E3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1397B0-766C-A381-9BEF-5F641F0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AB4D68-1A1C-EFC4-7502-BB165BFD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CC60F6-4506-12D7-5443-5249E20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5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22B01-5ACC-AAF6-8354-FC35EA78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69DE78-07E2-814B-3472-93C6CC38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D60E39-0AD7-49DC-CF20-D8CD521B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41CA7B-B84A-E5C9-80AC-C11B000C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13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D9E9E3-C961-669E-7EAC-DE96F338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F22660-439E-F23F-6042-D24C3AAF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C3C9E5-9490-A425-23AF-13403EB3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7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EF89F-2D07-CC79-6CD6-AE6F75E2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E1906-E0A9-1B06-F832-D7F063B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725FDC-5F12-7BD6-B906-16CE2298A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1A1BE2-9E12-5BCF-210C-DCE79416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83F27B-6C97-98AA-C46A-9A19A996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B25857-5825-EC5B-B5E8-C3FA6B16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C71E8-0D7B-21BD-BDDB-1AEABA72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466B9F4-B197-CF3C-D2BF-5CDC09135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A0C909-4F7C-D2B9-F3AA-E4AA18372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6315F9-B9EC-7490-AC42-B9073F99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9C2C6A-922E-458C-B7BC-3695F247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71330A-ED84-516C-D399-6CA1FE79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7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EDCDDE5-B62E-E3A8-976B-85215B4B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3D46FC-D095-0206-6D36-1EEB1AB5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71311B-8A08-9BB5-5F83-EF8D810F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259A-A015-4499-B2A5-D65B40426C25}" type="datetimeFigureOut">
              <a:rPr lang="it-IT" smtClean="0"/>
              <a:t>19/01/24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200F7D-F52F-7776-4654-44149E2CD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B9FA07-B0AC-59E8-3AA7-126A6806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DD19-6A09-4580-858A-7904072BEB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Freeform: Shape 13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Freeform: Shape 13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5D1E51-CECD-18D8-28BE-9E259B448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2023 Competitions Statistics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274CAF-692A-1D92-C958-8CCFF1CE1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A Study for the EJU Coach Commission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1" name="Immagine 110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8791E42E-EB18-46F5-4001-045575CE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01" y="86802"/>
            <a:ext cx="5372356" cy="66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8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14">
            <a:extLst>
              <a:ext uri="{FF2B5EF4-FFF2-40B4-BE49-F238E27FC236}">
                <a16:creationId xmlns:a16="http://schemas.microsoft.com/office/drawing/2014/main" id="{99468932-CDB1-5969-B676-FE9F8404F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7735"/>
              </p:ext>
            </p:extLst>
          </p:nvPr>
        </p:nvGraphicFramePr>
        <p:xfrm>
          <a:off x="1283457" y="28575"/>
          <a:ext cx="9359559" cy="69338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754">
                  <a:extLst>
                    <a:ext uri="{9D8B030D-6E8A-4147-A177-3AD203B41FA5}">
                      <a16:colId xmlns:a16="http://schemas.microsoft.com/office/drawing/2014/main" val="1043134590"/>
                    </a:ext>
                  </a:extLst>
                </a:gridCol>
                <a:gridCol w="1344429">
                  <a:extLst>
                    <a:ext uri="{9D8B030D-6E8A-4147-A177-3AD203B41FA5}">
                      <a16:colId xmlns:a16="http://schemas.microsoft.com/office/drawing/2014/main" val="3744643006"/>
                    </a:ext>
                  </a:extLst>
                </a:gridCol>
                <a:gridCol w="4124438">
                  <a:extLst>
                    <a:ext uri="{9D8B030D-6E8A-4147-A177-3AD203B41FA5}">
                      <a16:colId xmlns:a16="http://schemas.microsoft.com/office/drawing/2014/main" val="2372179074"/>
                    </a:ext>
                  </a:extLst>
                </a:gridCol>
                <a:gridCol w="918938">
                  <a:extLst>
                    <a:ext uri="{9D8B030D-6E8A-4147-A177-3AD203B41FA5}">
                      <a16:colId xmlns:a16="http://schemas.microsoft.com/office/drawing/2014/main" val="1323693198"/>
                    </a:ext>
                  </a:extLst>
                </a:gridCol>
              </a:tblGrid>
              <a:tr h="3882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Hansokumake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(sum of warnings)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hansokumake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531090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combat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Diving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2038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Dangerous action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782823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Refuse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Waki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gatame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234830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68400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sweep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545646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Defensive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Kawazu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gake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857774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Escaping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Tawara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gaeshi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266106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7088004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945131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hands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fair-play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449762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dangerous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0958376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brek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003887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sleeves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4872672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fixing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351101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890655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Pistol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33705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Judogi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262686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entaglement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6197553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Gyaku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seoi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otoshi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987613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Finger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798041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844845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Unspecified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124614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Setching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6881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Poket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343294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Pushing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7209603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Wrist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5328348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 collar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873843"/>
                  </a:ext>
                </a:extLst>
              </a:tr>
              <a:tr h="2167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738958"/>
                  </a:ext>
                </a:extLst>
              </a:tr>
              <a:tr h="2963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8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3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52062" cy="865632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Penalties per competition</a:t>
            </a:r>
            <a:endParaRPr lang="it-IT" sz="4000" b="1" dirty="0"/>
          </a:p>
        </p:txBody>
      </p:sp>
      <p:pic>
        <p:nvPicPr>
          <p:cNvPr id="14" name="Immagine 13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9337935D-AF1A-3A5A-92FD-734B5DE8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8B064A4-8AF8-4453-2B47-4DD38E8E0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26310"/>
              </p:ext>
            </p:extLst>
          </p:nvPr>
        </p:nvGraphicFramePr>
        <p:xfrm>
          <a:off x="236920" y="948019"/>
          <a:ext cx="10877065" cy="57670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8376">
                  <a:extLst>
                    <a:ext uri="{9D8B030D-6E8A-4147-A177-3AD203B41FA5}">
                      <a16:colId xmlns:a16="http://schemas.microsoft.com/office/drawing/2014/main" val="1043134590"/>
                    </a:ext>
                  </a:extLst>
                </a:gridCol>
                <a:gridCol w="519463">
                  <a:extLst>
                    <a:ext uri="{9D8B030D-6E8A-4147-A177-3AD203B41FA5}">
                      <a16:colId xmlns:a16="http://schemas.microsoft.com/office/drawing/2014/main" val="2376719724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203943512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1993002339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3772834992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3237478013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3437119987"/>
                    </a:ext>
                  </a:extLst>
                </a:gridCol>
                <a:gridCol w="517725">
                  <a:extLst>
                    <a:ext uri="{9D8B030D-6E8A-4147-A177-3AD203B41FA5}">
                      <a16:colId xmlns:a16="http://schemas.microsoft.com/office/drawing/2014/main" val="4186946400"/>
                    </a:ext>
                  </a:extLst>
                </a:gridCol>
                <a:gridCol w="519463">
                  <a:extLst>
                    <a:ext uri="{9D8B030D-6E8A-4147-A177-3AD203B41FA5}">
                      <a16:colId xmlns:a16="http://schemas.microsoft.com/office/drawing/2014/main" val="2776703407"/>
                    </a:ext>
                  </a:extLst>
                </a:gridCol>
                <a:gridCol w="519463">
                  <a:extLst>
                    <a:ext uri="{9D8B030D-6E8A-4147-A177-3AD203B41FA5}">
                      <a16:colId xmlns:a16="http://schemas.microsoft.com/office/drawing/2014/main" val="1259841740"/>
                    </a:ext>
                  </a:extLst>
                </a:gridCol>
                <a:gridCol w="701214">
                  <a:extLst>
                    <a:ext uri="{9D8B030D-6E8A-4147-A177-3AD203B41FA5}">
                      <a16:colId xmlns:a16="http://schemas.microsoft.com/office/drawing/2014/main" val="1315638314"/>
                    </a:ext>
                  </a:extLst>
                </a:gridCol>
                <a:gridCol w="637558">
                  <a:extLst>
                    <a:ext uri="{9D8B030D-6E8A-4147-A177-3AD203B41FA5}">
                      <a16:colId xmlns:a16="http://schemas.microsoft.com/office/drawing/2014/main" val="3744643006"/>
                    </a:ext>
                  </a:extLst>
                </a:gridCol>
                <a:gridCol w="599723">
                  <a:extLst>
                    <a:ext uri="{9D8B030D-6E8A-4147-A177-3AD203B41FA5}">
                      <a16:colId xmlns:a16="http://schemas.microsoft.com/office/drawing/2014/main" val="2372179074"/>
                    </a:ext>
                  </a:extLst>
                </a:gridCol>
                <a:gridCol w="519463">
                  <a:extLst>
                    <a:ext uri="{9D8B030D-6E8A-4147-A177-3AD203B41FA5}">
                      <a16:colId xmlns:a16="http://schemas.microsoft.com/office/drawing/2014/main" val="1323693198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797932394"/>
                    </a:ext>
                  </a:extLst>
                </a:gridCol>
                <a:gridCol w="649761">
                  <a:extLst>
                    <a:ext uri="{9D8B030D-6E8A-4147-A177-3AD203B41FA5}">
                      <a16:colId xmlns:a16="http://schemas.microsoft.com/office/drawing/2014/main" val="2737590861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240407927"/>
                    </a:ext>
                  </a:extLst>
                </a:gridCol>
                <a:gridCol w="568107">
                  <a:extLst>
                    <a:ext uri="{9D8B030D-6E8A-4147-A177-3AD203B41FA5}">
                      <a16:colId xmlns:a16="http://schemas.microsoft.com/office/drawing/2014/main" val="4102094093"/>
                    </a:ext>
                  </a:extLst>
                </a:gridCol>
              </a:tblGrid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Contests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531090"/>
                  </a:ext>
                </a:extLst>
              </a:tr>
              <a:tr h="199215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 Aviv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Tashkent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Tbilisi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WCS Doha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</a:t>
                      </a:r>
                    </a:p>
                    <a:p>
                      <a:pPr algn="l" fontAlgn="b"/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Dushanbe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Ulaanbaatar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Masters Budapest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WCJ </a:t>
                      </a:r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Odivelas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Dhabi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Slam</a:t>
                      </a:r>
                    </a:p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Tokyo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199570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Combat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6652835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Refuse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626621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 Attack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880497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254991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Defensive</a:t>
                      </a:r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118888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35721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499922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Pistol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90787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15511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Escaping</a:t>
                      </a:r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201669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73934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 Brek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88630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792492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Sleeves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575685"/>
                  </a:ext>
                </a:extLst>
              </a:tr>
              <a:tr h="14335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Hands Defence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01314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Finger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018587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6608555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0693071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Standing Kansetsu Waza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209053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48957"/>
                  </a:ext>
                </a:extLst>
              </a:tr>
              <a:tr h="14335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Dangerous Action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255233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 Collar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173446"/>
                  </a:ext>
                </a:extLst>
              </a:tr>
              <a:tr h="14335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 Entaglement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445658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Pushing Down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863287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Waki Gatame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701179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Wrist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068648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Poket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5114023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Defence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633942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Judogi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447214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Setching Leg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8054266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 on Face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5683809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69504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Sweep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0863010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Unspecified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2038"/>
                  </a:ext>
                </a:extLst>
              </a:tr>
              <a:tr h="14335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Gyaku Seoi Otoshi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33705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Kawazu Gake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262686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Hair Fixing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6197553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Pushing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987613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Waste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798041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Standing Shime Waza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844845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Tawara Gaeshi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124614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6881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Lock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343294"/>
                  </a:ext>
                </a:extLst>
              </a:tr>
              <a:tr h="1244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Wear</a:t>
                      </a:r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Dangerous Device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7209603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Kani Basami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5328348"/>
                  </a:ext>
                </a:extLst>
              </a:tr>
              <a:tr h="11500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Bended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873843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Fair-Play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738958"/>
                  </a:ext>
                </a:extLst>
              </a:tr>
              <a:tr h="10453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18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6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18FB81-AEDC-9ACA-11F2-0574DC57E7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8" y="844550"/>
            <a:ext cx="5364163" cy="4049713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D9F3E7D-696C-37D2-3C40-0B03AC02D3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81713" y="844550"/>
            <a:ext cx="5467350" cy="4049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DF7F84-0DB6-63E8-9DFE-D60AE8F0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1295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Trend of </a:t>
            </a:r>
            <a:r>
              <a:rPr lang="en-US" sz="4000" b="1" dirty="0"/>
              <a:t>penalties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awarding during the competition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0638F3-1C23-DE94-7E8B-C5C8510BE09F}"/>
              </a:ext>
            </a:extLst>
          </p:cNvPr>
          <p:cNvSpPr txBox="1"/>
          <p:nvPr/>
        </p:nvSpPr>
        <p:spPr>
          <a:xfrm>
            <a:off x="5459506" y="6051804"/>
            <a:ext cx="65382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Note.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The number of penalties is related with the number of contest per competition</a:t>
            </a:r>
            <a:endParaRPr lang="it-IT" sz="1400" dirty="0"/>
          </a:p>
        </p:txBody>
      </p:sp>
      <p:pic>
        <p:nvPicPr>
          <p:cNvPr id="12" name="Immagine 11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F6C1CC6B-37B9-126A-50B3-4BFF849C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18FB81-AEDC-9ACA-11F2-0574DC57E7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6785" y="2220784"/>
            <a:ext cx="5364163" cy="4049713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D9F3E7D-696C-37D2-3C40-0B03AC02D3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55089" y="3531404"/>
            <a:ext cx="4272109" cy="31643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DF7F84-0DB6-63E8-9DFE-D60AE8F0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" y="825087"/>
            <a:ext cx="6219945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Trend of </a:t>
            </a:r>
            <a:r>
              <a:rPr lang="en-US" sz="4000" b="1" dirty="0"/>
              <a:t>penalties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according to the minute of contest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AAD3C7-8774-F9BF-F8D0-5B723D516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089" y="166939"/>
            <a:ext cx="4239588" cy="3159657"/>
          </a:xfrm>
          <a:prstGeom prst="rect">
            <a:avLst/>
          </a:prstGeom>
        </p:spPr>
      </p:pic>
      <p:pic>
        <p:nvPicPr>
          <p:cNvPr id="4" name="Immagine 3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5BA021AB-14CB-5C87-7E42-0C72FA3E3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AFAFB-63BC-43C3-7EB4-EE1614EA9C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lvl="0"/>
            <a:fld id="{00000000-1234-1234-1234-123412341234}" type="slidenum">
              <a:rPr lang="uk" smtClean="0"/>
              <a:pPr lvl="0"/>
              <a:t>14</a:t>
            </a:fld>
            <a:endParaRPr lang="uk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9225595-88DC-6843-A285-BF6DD6A7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82498"/>
            <a:ext cx="11360800" cy="1074569"/>
          </a:xfrm>
        </p:spPr>
        <p:txBody>
          <a:bodyPr>
            <a:noAutofit/>
          </a:bodyPr>
          <a:lstStyle/>
          <a:p>
            <a:r>
              <a:rPr lang="pt-PT" sz="2667" dirty="0"/>
              <a:t>EUROPEAN JUDO UNION</a:t>
            </a:r>
            <a:br>
              <a:rPr lang="pt-PT" sz="2667" dirty="0"/>
            </a:br>
            <a:r>
              <a:rPr lang="pt-PT" sz="2667" dirty="0"/>
              <a:t>COACH COMMISSION</a:t>
            </a:r>
          </a:p>
        </p:txBody>
      </p:sp>
      <p:pic>
        <p:nvPicPr>
          <p:cNvPr id="10" name="Imagem 9" descr="Uma imagem com texto, captura de ecrã&#10;&#10;Descrição gerada automaticamente">
            <a:extLst>
              <a:ext uri="{FF2B5EF4-FFF2-40B4-BE49-F238E27FC236}">
                <a16:creationId xmlns:a16="http://schemas.microsoft.com/office/drawing/2014/main" id="{8FF4AAC4-9BBF-304A-A70A-90A37DE0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7" y="1217900"/>
            <a:ext cx="11092103" cy="431226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FE2F91-788B-95A1-EE3B-69328187AE33}"/>
              </a:ext>
            </a:extLst>
          </p:cNvPr>
          <p:cNvSpPr txBox="1">
            <a:spLocks/>
          </p:cNvSpPr>
          <p:nvPr/>
        </p:nvSpPr>
        <p:spPr>
          <a:xfrm>
            <a:off x="5135075" y="454731"/>
            <a:ext cx="5916496" cy="59093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 fontScale="625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4400" b="1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4800">
                <a:latin typeface="+mj-lt"/>
                <a:ea typeface="+mj-ea"/>
                <a:cs typeface="+mj-cs"/>
              </a:rPr>
              <a:t>Thank You Merci  Gracias  </a:t>
            </a:r>
            <a:r>
              <a:rPr lang="az-Cyrl-AZ" sz="4800">
                <a:latin typeface="+mj-lt"/>
                <a:ea typeface="+mj-ea"/>
                <a:cs typeface="+mj-cs"/>
              </a:rPr>
              <a:t>Спасибо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036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65BE420-0883-E4E8-C6BA-3B863BF9E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948"/>
          <a:stretch/>
        </p:blipFill>
        <p:spPr>
          <a:xfrm>
            <a:off x="2522356" y="1052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General References to the 2023 Data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C6E6490-501F-69EA-8BF3-E29893F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73" y="2252214"/>
            <a:ext cx="4067792" cy="2051676"/>
          </a:xfrm>
        </p:spPr>
        <p:txBody>
          <a:bodyPr>
            <a:normAutofit/>
          </a:bodyPr>
          <a:lstStyle/>
          <a:p>
            <a:r>
              <a:rPr lang="en-GB" sz="2000" b="1" dirty="0"/>
              <a:t>17 </a:t>
            </a:r>
            <a:r>
              <a:rPr lang="en-GB" sz="2000" dirty="0"/>
              <a:t>Analysed Competitions;</a:t>
            </a:r>
          </a:p>
          <a:p>
            <a:pPr lvl="1"/>
            <a:r>
              <a:rPr lang="en-GB" sz="1400" dirty="0"/>
              <a:t>World Championships Senior individual  (1)</a:t>
            </a:r>
          </a:p>
          <a:p>
            <a:pPr lvl="1"/>
            <a:r>
              <a:rPr lang="en-GB" sz="1400" dirty="0"/>
              <a:t>Masters (1)</a:t>
            </a:r>
          </a:p>
          <a:p>
            <a:pPr lvl="1"/>
            <a:r>
              <a:rPr lang="en-GB" sz="1400" dirty="0"/>
              <a:t>Grand Slam (10)</a:t>
            </a:r>
          </a:p>
          <a:p>
            <a:pPr lvl="1"/>
            <a:r>
              <a:rPr lang="en-GB" sz="1400" dirty="0"/>
              <a:t>Grand Prix (4)</a:t>
            </a:r>
          </a:p>
          <a:p>
            <a:pPr lvl="1"/>
            <a:r>
              <a:rPr lang="en-GB" sz="1400" dirty="0"/>
              <a:t>World Championships Junior (1)</a:t>
            </a:r>
          </a:p>
          <a:p>
            <a:pPr lvl="1"/>
            <a:r>
              <a:rPr lang="en-GB" sz="1400" b="1" dirty="0"/>
              <a:t>Total of analysed fights  – </a:t>
            </a:r>
            <a:r>
              <a:rPr lang="en-GB" sz="2000" b="1" dirty="0"/>
              <a:t>8547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2AFC72-1028-5048-391F-7F4209C42196}"/>
              </a:ext>
            </a:extLst>
          </p:cNvPr>
          <p:cNvSpPr txBox="1"/>
          <p:nvPr/>
        </p:nvSpPr>
        <p:spPr>
          <a:xfrm>
            <a:off x="6713041" y="6051804"/>
            <a:ext cx="5284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Note.</a:t>
            </a:r>
          </a:p>
          <a:p>
            <a:pPr algn="r"/>
            <a:r>
              <a:rPr lang="en-US" sz="1400" dirty="0"/>
              <a:t>79% of fights have an outcome that derives from the Technical Factor (judo technique)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696837-F11F-A552-637A-C20DA49DD94B}"/>
              </a:ext>
            </a:extLst>
          </p:cNvPr>
          <p:cNvSpPr txBox="1"/>
          <p:nvPr/>
        </p:nvSpPr>
        <p:spPr>
          <a:xfrm>
            <a:off x="286859" y="4984080"/>
            <a:ext cx="5488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Legend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Ippon-</a:t>
            </a:r>
            <a:r>
              <a:rPr lang="en-GB" sz="1400" dirty="0" err="1"/>
              <a:t>gachi</a:t>
            </a:r>
            <a:r>
              <a:rPr lang="en-GB" sz="1400" dirty="0"/>
              <a:t> = Victory by Ippon or </a:t>
            </a:r>
            <a:r>
              <a:rPr lang="en-GB" sz="1400" dirty="0" err="1"/>
              <a:t>Waza</a:t>
            </a:r>
            <a:r>
              <a:rPr lang="en-GB" sz="1400" dirty="0"/>
              <a:t> Ari </a:t>
            </a:r>
            <a:r>
              <a:rPr lang="en-GB" sz="1400" dirty="0" err="1"/>
              <a:t>Awasete</a:t>
            </a:r>
            <a:r>
              <a:rPr lang="en-GB" sz="1400" dirty="0"/>
              <a:t> Ippon;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err="1"/>
              <a:t>Sogno-gachi</a:t>
            </a:r>
            <a:r>
              <a:rPr lang="en-GB" sz="1400" dirty="0"/>
              <a:t> = Victory by </a:t>
            </a:r>
            <a:r>
              <a:rPr lang="en-GB" sz="1400" dirty="0" err="1"/>
              <a:t>Waza</a:t>
            </a:r>
            <a:r>
              <a:rPr lang="en-GB" sz="1400" dirty="0"/>
              <a:t> Ari vs No Score;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err="1"/>
              <a:t>Hansoku-gachi</a:t>
            </a:r>
            <a:r>
              <a:rPr lang="en-GB" sz="1400" dirty="0"/>
              <a:t> = Victory by Sum of Penalties or Direct </a:t>
            </a:r>
            <a:r>
              <a:rPr lang="en-GB" sz="1400" dirty="0" err="1"/>
              <a:t>Hansokumake</a:t>
            </a:r>
            <a:r>
              <a:rPr lang="en-GB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err="1"/>
              <a:t>Kiken-gachi</a:t>
            </a:r>
            <a:r>
              <a:rPr lang="en-GB" sz="1400" dirty="0"/>
              <a:t> = Victory by No Show (No Contest);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err="1"/>
              <a:t>Fusen-gachi</a:t>
            </a:r>
            <a:r>
              <a:rPr lang="en-GB" sz="1400" dirty="0"/>
              <a:t> = Victory by Withdrawal due to injury</a:t>
            </a:r>
          </a:p>
          <a:p>
            <a:endParaRPr lang="it-IT" sz="1200" dirty="0"/>
          </a:p>
        </p:txBody>
      </p:sp>
      <p:pic>
        <p:nvPicPr>
          <p:cNvPr id="9" name="Immagine 8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87D3F0A1-61C1-390A-B464-7E8A5AC18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D996006-69E3-8460-78B1-743BEDA14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6" r="3650"/>
          <a:stretch/>
        </p:blipFill>
        <p:spPr>
          <a:xfrm>
            <a:off x="3270819" y="-39744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Stats : average of the contests:</a:t>
            </a:r>
            <a:endParaRPr lang="it-IT" sz="28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C6E6490-501F-69EA-8BF3-E29893F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2469642"/>
          </a:xfrm>
        </p:spPr>
        <p:txBody>
          <a:bodyPr anchor="t">
            <a:normAutofit/>
          </a:bodyPr>
          <a:lstStyle/>
          <a:p>
            <a:r>
              <a:rPr lang="en-US" sz="1700" dirty="0"/>
              <a:t>Average Contest</a:t>
            </a:r>
            <a:r>
              <a:rPr lang="en-US" sz="1700" b="1" dirty="0"/>
              <a:t> Duration</a:t>
            </a:r>
            <a:r>
              <a:rPr lang="en-US" sz="1700" dirty="0"/>
              <a:t>: 3’35”</a:t>
            </a:r>
          </a:p>
          <a:p>
            <a:r>
              <a:rPr lang="en-US" sz="1700" dirty="0"/>
              <a:t>Average </a:t>
            </a:r>
            <a:r>
              <a:rPr lang="en-US" sz="1700" b="1" dirty="0"/>
              <a:t>Golden Score </a:t>
            </a:r>
            <a:r>
              <a:rPr lang="en-US" sz="1700" dirty="0"/>
              <a:t>Contest Duration: 6’8”</a:t>
            </a:r>
          </a:p>
          <a:p>
            <a:r>
              <a:rPr lang="en-US" sz="1700" dirty="0"/>
              <a:t>Average Duration of Contest ended </a:t>
            </a:r>
            <a:r>
              <a:rPr lang="en-US" sz="1700" b="1" dirty="0"/>
              <a:t>Before the Limit</a:t>
            </a:r>
            <a:r>
              <a:rPr lang="en-US" sz="1700" dirty="0"/>
              <a:t>: 2’17”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F664BB6-CADD-1364-BF7D-ACE82C0D8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67999"/>
              </p:ext>
            </p:extLst>
          </p:nvPr>
        </p:nvGraphicFramePr>
        <p:xfrm>
          <a:off x="243310" y="5320792"/>
          <a:ext cx="11409682" cy="1615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6779">
                  <a:extLst>
                    <a:ext uri="{9D8B030D-6E8A-4147-A177-3AD203B41FA5}">
                      <a16:colId xmlns:a16="http://schemas.microsoft.com/office/drawing/2014/main" val="336371484"/>
                    </a:ext>
                  </a:extLst>
                </a:gridCol>
                <a:gridCol w="774216">
                  <a:extLst>
                    <a:ext uri="{9D8B030D-6E8A-4147-A177-3AD203B41FA5}">
                      <a16:colId xmlns:a16="http://schemas.microsoft.com/office/drawing/2014/main" val="663508150"/>
                    </a:ext>
                  </a:extLst>
                </a:gridCol>
                <a:gridCol w="1359343">
                  <a:extLst>
                    <a:ext uri="{9D8B030D-6E8A-4147-A177-3AD203B41FA5}">
                      <a16:colId xmlns:a16="http://schemas.microsoft.com/office/drawing/2014/main" val="889788815"/>
                    </a:ext>
                  </a:extLst>
                </a:gridCol>
                <a:gridCol w="786484">
                  <a:extLst>
                    <a:ext uri="{9D8B030D-6E8A-4147-A177-3AD203B41FA5}">
                      <a16:colId xmlns:a16="http://schemas.microsoft.com/office/drawing/2014/main" val="1190855819"/>
                    </a:ext>
                  </a:extLst>
                </a:gridCol>
                <a:gridCol w="1051312">
                  <a:extLst>
                    <a:ext uri="{9D8B030D-6E8A-4147-A177-3AD203B41FA5}">
                      <a16:colId xmlns:a16="http://schemas.microsoft.com/office/drawing/2014/main" val="1983763074"/>
                    </a:ext>
                  </a:extLst>
                </a:gridCol>
                <a:gridCol w="1720298">
                  <a:extLst>
                    <a:ext uri="{9D8B030D-6E8A-4147-A177-3AD203B41FA5}">
                      <a16:colId xmlns:a16="http://schemas.microsoft.com/office/drawing/2014/main" val="177476195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384330664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116257839"/>
                    </a:ext>
                  </a:extLst>
                </a:gridCol>
                <a:gridCol w="1408178">
                  <a:extLst>
                    <a:ext uri="{9D8B030D-6E8A-4147-A177-3AD203B41FA5}">
                      <a16:colId xmlns:a16="http://schemas.microsoft.com/office/drawing/2014/main" val="328496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Weight </a:t>
                      </a:r>
                      <a:r>
                        <a:rPr lang="it-IT" sz="1100" dirty="0" err="1"/>
                        <a:t>Category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White Athlete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Blue Athlete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Referee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Outcome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7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/>
                        <a:t>Shortest</a:t>
                      </a:r>
                      <a:r>
                        <a:rPr lang="it-IT" sz="1100" dirty="0"/>
                        <a:t>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6’’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Grand Slam Baku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70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Final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Repechage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YEATS-BROWN Katie-Jemima</a:t>
                      </a:r>
                    </a:p>
                    <a:p>
                      <a:r>
                        <a:rPr lang="it-IT" sz="1100" dirty="0"/>
                        <a:t>GBR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GAHIE Marie Eve</a:t>
                      </a:r>
                    </a:p>
                    <a:p>
                      <a:r>
                        <a:rPr lang="it-IT" sz="1100" dirty="0"/>
                        <a:t>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TOTH Brian</a:t>
                      </a:r>
                    </a:p>
                    <a:p>
                      <a:r>
                        <a:rPr lang="it-IT" sz="11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Ippon-</a:t>
                      </a:r>
                      <a:r>
                        <a:rPr lang="it-IT" sz="1100" dirty="0" err="1"/>
                        <a:t>gachi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8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/>
                        <a:t>Longest</a:t>
                      </a:r>
                      <a:r>
                        <a:rPr lang="it-IT" sz="1100" dirty="0"/>
                        <a:t>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17’34’’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Grand Slam Baku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70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Semi </a:t>
                      </a:r>
                      <a:r>
                        <a:rPr lang="it-IT" sz="1100" dirty="0" err="1"/>
                        <a:t>Final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MATIC Barbara</a:t>
                      </a:r>
                    </a:p>
                    <a:p>
                      <a:r>
                        <a:rPr lang="it-IT" sz="1100" dirty="0"/>
                        <a:t>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TSUNODA ROUSTANT Ai</a:t>
                      </a:r>
                    </a:p>
                    <a:p>
                      <a:r>
                        <a:rPr lang="it-IT" sz="1100" dirty="0"/>
                        <a:t>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GARGOURI Mohamed Ismail</a:t>
                      </a:r>
                    </a:p>
                    <a:p>
                      <a:r>
                        <a:rPr lang="it-IT" sz="1100" dirty="0"/>
                        <a:t>TUN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Hansoku-gachi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89996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D481832E-14DA-7437-2D11-CD6F6C4F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42485C-7D1D-4A06-A7BE-058048C6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Positive actions per contest</a:t>
            </a:r>
          </a:p>
        </p:txBody>
      </p:sp>
      <p:sp>
        <p:nvSpPr>
          <p:cNvPr id="6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66A2C1A9-09B8-65A1-47E8-494CA8FD8856}"/>
              </a:ext>
            </a:extLst>
          </p:cNvPr>
          <p:cNvSpPr txBox="1">
            <a:spLocks/>
          </p:cNvSpPr>
          <p:nvPr/>
        </p:nvSpPr>
        <p:spPr>
          <a:xfrm>
            <a:off x="7217666" y="67240"/>
            <a:ext cx="4606377" cy="222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600" b="1" dirty="0"/>
              <a:t>8547</a:t>
            </a:r>
            <a:r>
              <a:rPr lang="en-US" sz="2600" dirty="0"/>
              <a:t> analyzed contests;</a:t>
            </a:r>
          </a:p>
          <a:p>
            <a:r>
              <a:rPr lang="en-US" sz="2600" b="1" dirty="0"/>
              <a:t>7294</a:t>
            </a:r>
            <a:r>
              <a:rPr lang="en-US" sz="2600" dirty="0"/>
              <a:t> scores </a:t>
            </a:r>
            <a:r>
              <a:rPr lang="en-US" sz="2600" b="1" dirty="0"/>
              <a:t>in tachi </a:t>
            </a:r>
            <a:r>
              <a:rPr lang="en-US" sz="2600" b="1" dirty="0" err="1"/>
              <a:t>waza</a:t>
            </a:r>
            <a:r>
              <a:rPr lang="en-US" sz="2600" dirty="0"/>
              <a:t>;</a:t>
            </a:r>
          </a:p>
          <a:p>
            <a:r>
              <a:rPr lang="en-US" sz="2600" b="1" dirty="0"/>
              <a:t>7491</a:t>
            </a:r>
            <a:r>
              <a:rPr lang="en-US" sz="2600" dirty="0"/>
              <a:t> </a:t>
            </a:r>
            <a:r>
              <a:rPr lang="en-US" sz="2600" b="1" dirty="0" err="1"/>
              <a:t>kinza</a:t>
            </a:r>
            <a:r>
              <a:rPr lang="en-US" sz="2600" dirty="0"/>
              <a:t> in </a:t>
            </a:r>
            <a:r>
              <a:rPr lang="en-US" sz="2600" b="1" dirty="0"/>
              <a:t>tachi </a:t>
            </a:r>
            <a:r>
              <a:rPr lang="en-US" sz="2600" b="1" dirty="0" err="1"/>
              <a:t>waza</a:t>
            </a:r>
            <a:r>
              <a:rPr lang="en-US" sz="2600" dirty="0"/>
              <a:t>;</a:t>
            </a:r>
          </a:p>
          <a:p>
            <a:r>
              <a:rPr lang="en-US" sz="2600" b="1" dirty="0"/>
              <a:t>1985</a:t>
            </a:r>
            <a:r>
              <a:rPr lang="en-US" sz="2600" dirty="0"/>
              <a:t> scores </a:t>
            </a:r>
            <a:r>
              <a:rPr lang="en-US" sz="2600" b="1" dirty="0"/>
              <a:t>in ne </a:t>
            </a:r>
            <a:r>
              <a:rPr lang="en-US" sz="2600" b="1" dirty="0" err="1"/>
              <a:t>waza</a:t>
            </a:r>
            <a:r>
              <a:rPr lang="en-US" sz="2600" dirty="0"/>
              <a:t>;</a:t>
            </a:r>
          </a:p>
          <a:p>
            <a:r>
              <a:rPr lang="en-US" sz="2600" dirty="0"/>
              <a:t>Average score per contest: </a:t>
            </a:r>
            <a:r>
              <a:rPr lang="en-US" sz="2600" b="1" dirty="0"/>
              <a:t>1,09</a:t>
            </a:r>
          </a:p>
          <a:p>
            <a:pPr marL="0"/>
            <a:endParaRPr lang="en-US" sz="2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C9CB41-7273-45DB-354B-895540F4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6595" y="2386584"/>
            <a:ext cx="4669329" cy="3246095"/>
          </a:xfrm>
          <a:prstGeom prst="rect">
            <a:avLst/>
          </a:prstGeom>
        </p:spPr>
      </p:pic>
      <p:pic>
        <p:nvPicPr>
          <p:cNvPr id="12" name="Immagine 11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8610015E-DAE5-1774-E7A1-2B3761867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0ADB3E9D-E0A8-2D05-EC81-C13C776D0E71}"/>
              </a:ext>
            </a:extLst>
          </p:cNvPr>
          <p:cNvGrpSpPr/>
          <p:nvPr/>
        </p:nvGrpSpPr>
        <p:grpSpPr>
          <a:xfrm>
            <a:off x="4825924" y="771075"/>
            <a:ext cx="7072409" cy="6019685"/>
            <a:chOff x="5932341" y="1469716"/>
            <a:chExt cx="5624633" cy="4772605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CA70FD4-1ECE-16FF-838C-7FB4559CAD21}"/>
                </a:ext>
              </a:extLst>
            </p:cNvPr>
            <p:cNvGrpSpPr/>
            <p:nvPr/>
          </p:nvGrpSpPr>
          <p:grpSpPr>
            <a:xfrm>
              <a:off x="5945012" y="2863979"/>
              <a:ext cx="5611962" cy="3378342"/>
              <a:chOff x="6094476" y="2863979"/>
              <a:chExt cx="5611962" cy="337834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9662A69C-8168-EA3E-5BD1-95AE148F9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4476" y="3345132"/>
                <a:ext cx="4163960" cy="2897189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1AAE357F-624A-045A-3D5F-1051A9F5C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1370" y="2863979"/>
                <a:ext cx="2725068" cy="1894223"/>
              </a:xfrm>
              <a:prstGeom prst="rect">
                <a:avLst/>
              </a:prstGeom>
            </p:spPr>
          </p:pic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CBF1E11-EBF5-1D42-6C4B-6E714B469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875" r="16145"/>
            <a:stretch/>
          </p:blipFill>
          <p:spPr>
            <a:xfrm>
              <a:off x="5932341" y="1469716"/>
              <a:ext cx="1624733" cy="168938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5F26E6CF-2CB8-E84C-64B7-2582702A02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13938" y="2386584"/>
              <a:ext cx="553916" cy="162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A52CCFD-BDB4-F772-9C27-F59A07E36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408" y="2386584"/>
              <a:ext cx="219451" cy="162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93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Immagine 108" descr="Immagine che contiene vestiti, persona, Viso umano, Abbigliamento formale&#10;&#10;Descrizione generata automaticamente">
            <a:extLst>
              <a:ext uri="{FF2B5EF4-FFF2-40B4-BE49-F238E27FC236}">
                <a16:creationId xmlns:a16="http://schemas.microsoft.com/office/drawing/2014/main" id="{5B70C447-FF84-B192-8B4C-3497F6E97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67240" y="6724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B5D1E51-CECD-18D8-28BE-9E259B448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80" y="5817475"/>
            <a:ext cx="6931319" cy="104052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 Competitions Statistics – penalties  </a:t>
            </a:r>
            <a:b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analisis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4529A87E-A94E-E176-F10A-0B0AD0426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23841B-B592-BB34-5EC3-63569E09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" r="-3" b="-3"/>
          <a:stretch/>
        </p:blipFill>
        <p:spPr>
          <a:xfrm>
            <a:off x="6796131" y="980614"/>
            <a:ext cx="6509819" cy="461695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90" y="148919"/>
            <a:ext cx="8922491" cy="1200110"/>
          </a:xfrm>
        </p:spPr>
        <p:txBody>
          <a:bodyPr>
            <a:normAutofit/>
          </a:bodyPr>
          <a:lstStyle/>
          <a:p>
            <a:r>
              <a:rPr lang="en-GB" sz="3700" b="1" dirty="0"/>
              <a:t>General references to the 2023 penalties data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C6E6490-501F-69EA-8BF3-E29893F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04" y="1690132"/>
            <a:ext cx="4033975" cy="2814794"/>
          </a:xfrm>
        </p:spPr>
        <p:txBody>
          <a:bodyPr>
            <a:normAutofit/>
          </a:bodyPr>
          <a:lstStyle/>
          <a:p>
            <a:r>
              <a:rPr lang="en-US" sz="2000" dirty="0"/>
              <a:t>17 Analyzed competitions;</a:t>
            </a:r>
          </a:p>
          <a:p>
            <a:r>
              <a:rPr lang="en-US" sz="2000" dirty="0"/>
              <a:t>8547 analyzed contests;</a:t>
            </a:r>
          </a:p>
          <a:p>
            <a:r>
              <a:rPr lang="en-US" sz="2000" dirty="0"/>
              <a:t>16882 awarded penalties;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258 cancelled penalties</a:t>
            </a:r>
          </a:p>
          <a:p>
            <a:r>
              <a:rPr lang="en-US" sz="2000" dirty="0"/>
              <a:t>Average penalties per contest: 1,95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2AFC72-1028-5048-391F-7F4209C42196}"/>
              </a:ext>
            </a:extLst>
          </p:cNvPr>
          <p:cNvSpPr txBox="1"/>
          <p:nvPr/>
        </p:nvSpPr>
        <p:spPr>
          <a:xfrm>
            <a:off x="7249069" y="5720944"/>
            <a:ext cx="528469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Note: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16624 penalties on the scoreboard</a:t>
            </a:r>
            <a:endParaRPr lang="it-IT" sz="1400" dirty="0"/>
          </a:p>
        </p:txBody>
      </p:sp>
      <p:pic>
        <p:nvPicPr>
          <p:cNvPr id="7" name="Immagine 6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7C574302-3ED3-BE17-A647-829D8E0A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0AAE794-3241-3BB8-F4A6-F903FCD66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83544"/>
              </p:ext>
            </p:extLst>
          </p:nvPr>
        </p:nvGraphicFramePr>
        <p:xfrm>
          <a:off x="4535719" y="1149708"/>
          <a:ext cx="3166683" cy="38956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4958">
                  <a:extLst>
                    <a:ext uri="{9D8B030D-6E8A-4147-A177-3AD203B41FA5}">
                      <a16:colId xmlns:a16="http://schemas.microsoft.com/office/drawing/2014/main" val="336371484"/>
                    </a:ext>
                  </a:extLst>
                </a:gridCol>
                <a:gridCol w="1331725">
                  <a:extLst>
                    <a:ext uri="{9D8B030D-6E8A-4147-A177-3AD203B41FA5}">
                      <a16:colId xmlns:a16="http://schemas.microsoft.com/office/drawing/2014/main" val="663508150"/>
                    </a:ext>
                  </a:extLst>
                </a:gridCol>
              </a:tblGrid>
              <a:tr h="738421">
                <a:tc>
                  <a:txBody>
                    <a:bodyPr/>
                    <a:lstStyle/>
                    <a:p>
                      <a:r>
                        <a:rPr lang="it-IT" sz="1000" dirty="0"/>
                        <a:t>Contest With: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75036"/>
                  </a:ext>
                </a:extLst>
              </a:tr>
              <a:tr h="454413">
                <a:tc>
                  <a:txBody>
                    <a:bodyPr/>
                    <a:lstStyle/>
                    <a:p>
                      <a:r>
                        <a:rPr lang="it-IT" sz="1000" dirty="0"/>
                        <a:t>0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2086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83547"/>
                  </a:ext>
                </a:extLst>
              </a:tr>
              <a:tr h="454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1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1641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40136"/>
                  </a:ext>
                </a:extLst>
              </a:tr>
              <a:tr h="454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2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1634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07746"/>
                  </a:ext>
                </a:extLst>
              </a:tr>
              <a:tr h="454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3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1519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421083"/>
                  </a:ext>
                </a:extLst>
              </a:tr>
              <a:tr h="454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4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1178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44713"/>
                  </a:ext>
                </a:extLst>
              </a:tr>
              <a:tr h="442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/>
                        <a:t>5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/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80179"/>
                  </a:ext>
                </a:extLst>
              </a:tr>
              <a:tr h="442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6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8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98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EF1B68-2D0D-C555-444B-9FC120E83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9" r="989"/>
          <a:stretch/>
        </p:blipFill>
        <p:spPr>
          <a:xfrm>
            <a:off x="4369163" y="984765"/>
            <a:ext cx="8281155" cy="587323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47" y="137843"/>
            <a:ext cx="3822189" cy="951244"/>
          </a:xfrm>
        </p:spPr>
        <p:txBody>
          <a:bodyPr>
            <a:normAutofit/>
          </a:bodyPr>
          <a:lstStyle/>
          <a:p>
            <a:r>
              <a:rPr lang="en-US" sz="4000" b="1" dirty="0"/>
              <a:t>2023 penalties</a:t>
            </a:r>
            <a:endParaRPr lang="it-IT" sz="4000" b="1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C6E6490-501F-69EA-8BF3-E29893F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9" y="2454721"/>
            <a:ext cx="3822189" cy="1257017"/>
          </a:xfrm>
        </p:spPr>
        <p:txBody>
          <a:bodyPr>
            <a:normAutofit/>
          </a:bodyPr>
          <a:lstStyle/>
          <a:p>
            <a:r>
              <a:rPr lang="en-US" sz="2000" b="1" dirty="0"/>
              <a:t>16624</a:t>
            </a:r>
            <a:r>
              <a:rPr lang="en-US" sz="2000" dirty="0"/>
              <a:t> penalties</a:t>
            </a:r>
          </a:p>
          <a:p>
            <a:r>
              <a:rPr lang="en-US" sz="2000" b="1" dirty="0"/>
              <a:t>46</a:t>
            </a:r>
            <a:r>
              <a:rPr lang="en-US" sz="2000" dirty="0"/>
              <a:t> different types of penalties</a:t>
            </a:r>
          </a:p>
        </p:txBody>
      </p:sp>
      <p:pic>
        <p:nvPicPr>
          <p:cNvPr id="14" name="Immagine 13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9337935D-AF1A-3A5A-92FD-734B5DE81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29747-2E1B-557D-8186-954FB6167F3E}"/>
              </a:ext>
            </a:extLst>
          </p:cNvPr>
          <p:cNvSpPr txBox="1"/>
          <p:nvPr/>
        </p:nvSpPr>
        <p:spPr>
          <a:xfrm>
            <a:off x="377627" y="5727145"/>
            <a:ext cx="60960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Note:</a:t>
            </a:r>
          </a:p>
          <a:p>
            <a:pPr>
              <a:spcAft>
                <a:spcPts val="600"/>
              </a:spcAft>
            </a:pPr>
            <a:r>
              <a:rPr lang="en-GB" dirty="0"/>
              <a:t>8 times out of 16624 it was not possible to identify the reason for the awarded penalty </a:t>
            </a:r>
          </a:p>
        </p:txBody>
      </p:sp>
    </p:spTree>
    <p:extLst>
      <p:ext uri="{BB962C8B-B14F-4D97-AF65-F5344CB8AC3E}">
        <p14:creationId xmlns:p14="http://schemas.microsoft.com/office/powerpoint/2010/main" val="342852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14">
            <a:extLst>
              <a:ext uri="{FF2B5EF4-FFF2-40B4-BE49-F238E27FC236}">
                <a16:creationId xmlns:a16="http://schemas.microsoft.com/office/drawing/2014/main" id="{DBC7EBCD-3C2F-741E-18A5-D873E08A9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68937"/>
              </p:ext>
            </p:extLst>
          </p:nvPr>
        </p:nvGraphicFramePr>
        <p:xfrm>
          <a:off x="210207" y="67585"/>
          <a:ext cx="11161986" cy="66279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4613">
                  <a:extLst>
                    <a:ext uri="{9D8B030D-6E8A-4147-A177-3AD203B41FA5}">
                      <a16:colId xmlns:a16="http://schemas.microsoft.com/office/drawing/2014/main" val="1043134590"/>
                    </a:ext>
                  </a:extLst>
                </a:gridCol>
                <a:gridCol w="723567">
                  <a:extLst>
                    <a:ext uri="{9D8B030D-6E8A-4147-A177-3AD203B41FA5}">
                      <a16:colId xmlns:a16="http://schemas.microsoft.com/office/drawing/2014/main" val="3744643006"/>
                    </a:ext>
                  </a:extLst>
                </a:gridCol>
                <a:gridCol w="1367504">
                  <a:extLst>
                    <a:ext uri="{9D8B030D-6E8A-4147-A177-3AD203B41FA5}">
                      <a16:colId xmlns:a16="http://schemas.microsoft.com/office/drawing/2014/main" val="2372179074"/>
                    </a:ext>
                  </a:extLst>
                </a:gridCol>
                <a:gridCol w="663309">
                  <a:extLst>
                    <a:ext uri="{9D8B030D-6E8A-4147-A177-3AD203B41FA5}">
                      <a16:colId xmlns:a16="http://schemas.microsoft.com/office/drawing/2014/main" val="1323693198"/>
                    </a:ext>
                  </a:extLst>
                </a:gridCol>
                <a:gridCol w="1768586">
                  <a:extLst>
                    <a:ext uri="{9D8B030D-6E8A-4147-A177-3AD203B41FA5}">
                      <a16:colId xmlns:a16="http://schemas.microsoft.com/office/drawing/2014/main" val="797932394"/>
                    </a:ext>
                  </a:extLst>
                </a:gridCol>
                <a:gridCol w="646837">
                  <a:extLst>
                    <a:ext uri="{9D8B030D-6E8A-4147-A177-3AD203B41FA5}">
                      <a16:colId xmlns:a16="http://schemas.microsoft.com/office/drawing/2014/main" val="2737590861"/>
                    </a:ext>
                  </a:extLst>
                </a:gridCol>
                <a:gridCol w="2217018">
                  <a:extLst>
                    <a:ext uri="{9D8B030D-6E8A-4147-A177-3AD203B41FA5}">
                      <a16:colId xmlns:a16="http://schemas.microsoft.com/office/drawing/2014/main" val="240407927"/>
                    </a:ext>
                  </a:extLst>
                </a:gridCol>
                <a:gridCol w="1640552">
                  <a:extLst>
                    <a:ext uri="{9D8B030D-6E8A-4147-A177-3AD203B41FA5}">
                      <a16:colId xmlns:a16="http://schemas.microsoft.com/office/drawing/2014/main" val="4102094093"/>
                    </a:ext>
                  </a:extLst>
                </a:gridCol>
              </a:tblGrid>
              <a:tr h="2728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531090"/>
                  </a:ext>
                </a:extLst>
              </a:tr>
              <a:tr h="4880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combat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Single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Standing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kansetsu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waza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2038"/>
                  </a:ext>
                </a:extLst>
              </a:tr>
              <a:tr h="4880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Refuse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Two hands defence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Gyaku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seoi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otoshi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33705"/>
                  </a:ext>
                </a:extLst>
              </a:tr>
              <a:tr h="4880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False attack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Pistol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Dangerous action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Standing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shime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waza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262686"/>
                  </a:ext>
                </a:extLst>
              </a:tr>
              <a:tr h="477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Waki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gatame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6197553"/>
                  </a:ext>
                </a:extLst>
              </a:tr>
              <a:tr h="3677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Defensive posture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Inside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 defence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87613"/>
                  </a:ext>
                </a:extLst>
              </a:tr>
              <a:tr h="477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Escaping head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Invalid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brek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Setching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98041"/>
                  </a:ext>
                </a:extLst>
              </a:tr>
              <a:tr h="477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entaglement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Two sleeves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Hand on face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845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Pushing down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Finger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Back sweep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24614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Judogi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Cross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Kawazu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gake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881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Bear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Tawara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gaeshi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43294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Hair fixing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Belt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09603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Pushing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Cover collar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 lock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28348"/>
                  </a:ext>
                </a:extLst>
              </a:tr>
              <a:tr h="7122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Time waste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Wrist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Wear dangerous device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73843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Bended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Poket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Kani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basami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738958"/>
                  </a:ext>
                </a:extLst>
              </a:tr>
              <a:tr h="3222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fair-play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8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5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EF1B68-2D0D-C555-444B-9FC120E83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9" r="989"/>
          <a:stretch/>
        </p:blipFill>
        <p:spPr>
          <a:xfrm>
            <a:off x="4083348" y="1176618"/>
            <a:ext cx="8105603" cy="574872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86DCF7-477D-6A17-132D-70440C8A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00" y="1385889"/>
            <a:ext cx="5403100" cy="103469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2023 </a:t>
            </a:r>
            <a:r>
              <a:rPr lang="en-US" sz="4000" b="1" dirty="0" err="1"/>
              <a:t>Hansokumake</a:t>
            </a:r>
            <a:r>
              <a:rPr lang="en-US" sz="4000" b="1" dirty="0"/>
              <a:t>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endParaRPr lang="it-IT" sz="4000" b="1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C6E6490-501F-69EA-8BF3-E29893F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8" y="3024486"/>
            <a:ext cx="4824867" cy="404514"/>
          </a:xfrm>
        </p:spPr>
        <p:txBody>
          <a:bodyPr>
            <a:normAutofit/>
          </a:bodyPr>
          <a:lstStyle/>
          <a:p>
            <a:r>
              <a:rPr lang="en-US" sz="2000" dirty="0"/>
              <a:t>1652 </a:t>
            </a:r>
            <a:r>
              <a:rPr lang="en-US" sz="2000" dirty="0" err="1"/>
              <a:t>Hansoku-gachi</a:t>
            </a:r>
            <a:r>
              <a:rPr lang="en-US" sz="2000" dirty="0"/>
              <a:t> contest outcome</a:t>
            </a:r>
          </a:p>
        </p:txBody>
      </p:sp>
      <p:pic>
        <p:nvPicPr>
          <p:cNvPr id="14" name="Immagine 13" descr="Immagine che contiene testo, Carattere, poster, Blu elettrico&#10;&#10;Descrizione generata automaticamente">
            <a:extLst>
              <a:ext uri="{FF2B5EF4-FFF2-40B4-BE49-F238E27FC236}">
                <a16:creationId xmlns:a16="http://schemas.microsoft.com/office/drawing/2014/main" id="{9337935D-AF1A-3A5A-92FD-734B5DE81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25" y="67240"/>
            <a:ext cx="943535" cy="1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2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1652</Words>
  <Application>Microsoft Macintosh PowerPoint</Application>
  <PresentationFormat>Widescreen</PresentationFormat>
  <Paragraphs>1192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Trebuchet MS</vt:lpstr>
      <vt:lpstr>Wingdings</vt:lpstr>
      <vt:lpstr>Tema di Office</vt:lpstr>
      <vt:lpstr>2023 Competitions Statistics</vt:lpstr>
      <vt:lpstr>General References to the 2023 Data</vt:lpstr>
      <vt:lpstr>Stats : average of the contests:</vt:lpstr>
      <vt:lpstr>Positive actions per contest</vt:lpstr>
      <vt:lpstr>2023 Competitions Statistics – penalties   analisis  </vt:lpstr>
      <vt:lpstr>General references to the 2023 penalties data</vt:lpstr>
      <vt:lpstr>2023 penalties</vt:lpstr>
      <vt:lpstr>PowerPoint Presentation</vt:lpstr>
      <vt:lpstr>2023 Hansokumake analisis </vt:lpstr>
      <vt:lpstr>PowerPoint Presentation</vt:lpstr>
      <vt:lpstr>Penalties per competition</vt:lpstr>
      <vt:lpstr>Trend of penalties awarding during the competition</vt:lpstr>
      <vt:lpstr>Trend of penalties according to the minute of contest</vt:lpstr>
      <vt:lpstr>EUROPEAN JUDO UNION COACH COMMISSION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Competitions Statistics 2023</dc:title>
  <dc:creator>MAD Detector</dc:creator>
  <cp:lastModifiedBy>leandra freitas</cp:lastModifiedBy>
  <cp:revision>19</cp:revision>
  <dcterms:created xsi:type="dcterms:W3CDTF">2024-01-05T10:00:31Z</dcterms:created>
  <dcterms:modified xsi:type="dcterms:W3CDTF">2024-01-19T20:34:59Z</dcterms:modified>
</cp:coreProperties>
</file>